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7" r:id="rId3"/>
    <p:sldId id="350" r:id="rId4"/>
    <p:sldId id="335" r:id="rId5"/>
    <p:sldId id="351" r:id="rId6"/>
    <p:sldId id="352" r:id="rId7"/>
    <p:sldId id="344" r:id="rId8"/>
    <p:sldId id="336" r:id="rId9"/>
    <p:sldId id="337" r:id="rId10"/>
    <p:sldId id="338" r:id="rId11"/>
    <p:sldId id="339" r:id="rId12"/>
    <p:sldId id="340" r:id="rId13"/>
    <p:sldId id="347" r:id="rId14"/>
    <p:sldId id="348" r:id="rId15"/>
    <p:sldId id="308" r:id="rId16"/>
    <p:sldId id="332" r:id="rId17"/>
    <p:sldId id="333" r:id="rId18"/>
    <p:sldId id="334" r:id="rId19"/>
    <p:sldId id="353" r:id="rId20"/>
    <p:sldId id="345" r:id="rId21"/>
    <p:sldId id="342" r:id="rId22"/>
    <p:sldId id="346" r:id="rId23"/>
    <p:sldId id="276" r:id="rId24"/>
    <p:sldId id="355" r:id="rId25"/>
    <p:sldId id="354" r:id="rId26"/>
    <p:sldId id="309" r:id="rId27"/>
    <p:sldId id="279" r:id="rId28"/>
    <p:sldId id="25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BAE9"/>
    <a:srgbClr val="ABDEF4"/>
    <a:srgbClr val="CBEAF8"/>
    <a:srgbClr val="E3F3FB"/>
    <a:srgbClr val="EAF3F8"/>
    <a:srgbClr val="E9F4FA"/>
    <a:srgbClr val="A2D6EF"/>
    <a:srgbClr val="2E4D63"/>
    <a:srgbClr val="5686A8"/>
    <a:srgbClr val="669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6" autoAdjust="0"/>
    <p:restoredTop sz="85681" autoAdjust="0"/>
  </p:normalViewPr>
  <p:slideViewPr>
    <p:cSldViewPr snapToGrid="0">
      <p:cViewPr varScale="1">
        <p:scale>
          <a:sx n="109" d="100"/>
          <a:sy n="109" d="100"/>
        </p:scale>
        <p:origin x="372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F35EF-F0AD-244D-99D1-7CFB9D346DE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98B9AC0-0AC3-D549-AC6B-919CA43DB413}">
      <dgm:prSet phldrT="[Text]"/>
      <dgm:spPr/>
      <dgm:t>
        <a:bodyPr/>
        <a:lstStyle/>
        <a:p>
          <a:r>
            <a:rPr lang="en-US" dirty="0" smtClean="0"/>
            <a:t>Data selection</a:t>
          </a:r>
          <a:endParaRPr lang="en-US" dirty="0"/>
        </a:p>
      </dgm:t>
    </dgm:pt>
    <dgm:pt modelId="{17EB22FC-602E-C944-9FB7-175063D6373F}" type="parTrans" cxnId="{D7B957CB-0F6E-A64B-B797-CA405ACD647A}">
      <dgm:prSet/>
      <dgm:spPr/>
      <dgm:t>
        <a:bodyPr/>
        <a:lstStyle/>
        <a:p>
          <a:endParaRPr lang="en-US"/>
        </a:p>
      </dgm:t>
    </dgm:pt>
    <dgm:pt modelId="{4C5E70B9-3D5A-A547-9828-4323BD00FC81}" type="sibTrans" cxnId="{D7B957CB-0F6E-A64B-B797-CA405ACD647A}">
      <dgm:prSet/>
      <dgm:spPr/>
      <dgm:t>
        <a:bodyPr/>
        <a:lstStyle/>
        <a:p>
          <a:endParaRPr lang="en-US"/>
        </a:p>
      </dgm:t>
    </dgm:pt>
    <dgm:pt modelId="{D4F1B6CC-686C-0144-904D-ADE2424DAC57}">
      <dgm:prSet phldrT="[Text]"/>
      <dgm:spPr/>
      <dgm:t>
        <a:bodyPr/>
        <a:lstStyle/>
        <a:p>
          <a:r>
            <a:rPr lang="en-US" dirty="0" smtClean="0"/>
            <a:t>Semantic labeling</a:t>
          </a:r>
          <a:endParaRPr lang="en-US" dirty="0"/>
        </a:p>
      </dgm:t>
    </dgm:pt>
    <dgm:pt modelId="{52694189-38DB-EB4E-9B13-2DE6A4A2C748}" type="parTrans" cxnId="{987EB97B-113D-E341-9B32-1549E3BF62BA}">
      <dgm:prSet/>
      <dgm:spPr/>
      <dgm:t>
        <a:bodyPr/>
        <a:lstStyle/>
        <a:p>
          <a:endParaRPr lang="en-US"/>
        </a:p>
      </dgm:t>
    </dgm:pt>
    <dgm:pt modelId="{58CA8000-DCCA-DB4D-885A-27C486DDF051}" type="sibTrans" cxnId="{987EB97B-113D-E341-9B32-1549E3BF62BA}">
      <dgm:prSet/>
      <dgm:spPr/>
      <dgm:t>
        <a:bodyPr/>
        <a:lstStyle/>
        <a:p>
          <a:endParaRPr lang="en-US"/>
        </a:p>
      </dgm:t>
    </dgm:pt>
    <dgm:pt modelId="{18B9F855-8E9C-024F-B86B-47CC3D075C5D}">
      <dgm:prSet phldrT="[Text]"/>
      <dgm:spPr/>
      <dgm:t>
        <a:bodyPr/>
        <a:lstStyle/>
        <a:p>
          <a:r>
            <a:rPr lang="en-US" dirty="0" smtClean="0"/>
            <a:t>Post process</a:t>
          </a:r>
          <a:endParaRPr lang="en-US" dirty="0"/>
        </a:p>
      </dgm:t>
    </dgm:pt>
    <dgm:pt modelId="{A4E078B6-4CA5-484B-A1C9-241CCC0C6A84}" type="parTrans" cxnId="{0FBC420A-53EB-DD42-B148-2F0B7D7D9E88}">
      <dgm:prSet/>
      <dgm:spPr/>
      <dgm:t>
        <a:bodyPr/>
        <a:lstStyle/>
        <a:p>
          <a:endParaRPr lang="en-US"/>
        </a:p>
      </dgm:t>
    </dgm:pt>
    <dgm:pt modelId="{94F5F07B-186B-F945-9AE8-8106E160E0C2}" type="sibTrans" cxnId="{0FBC420A-53EB-DD42-B148-2F0B7D7D9E88}">
      <dgm:prSet/>
      <dgm:spPr/>
      <dgm:t>
        <a:bodyPr/>
        <a:lstStyle/>
        <a:p>
          <a:endParaRPr lang="en-US"/>
        </a:p>
      </dgm:t>
    </dgm:pt>
    <dgm:pt modelId="{4ED947FA-8706-E64B-B8D1-33E971A549F2}" type="pres">
      <dgm:prSet presAssocID="{8C0F35EF-F0AD-244D-99D1-7CFB9D346DEE}" presName="Name0" presStyleCnt="0">
        <dgm:presLayoutVars>
          <dgm:dir/>
          <dgm:resizeHandles val="exact"/>
        </dgm:presLayoutVars>
      </dgm:prSet>
      <dgm:spPr/>
    </dgm:pt>
    <dgm:pt modelId="{E42980CF-466E-A940-9A9F-2117A7C87628}" type="pres">
      <dgm:prSet presAssocID="{298B9AC0-0AC3-D549-AC6B-919CA43DB41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54AE35-830C-9446-B4EB-17982DCDC1A6}" type="pres">
      <dgm:prSet presAssocID="{4C5E70B9-3D5A-A547-9828-4323BD00FC81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4AD6B19-7E1B-854B-A61F-890D24B203CB}" type="pres">
      <dgm:prSet presAssocID="{4C5E70B9-3D5A-A547-9828-4323BD00FC81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80C9CE72-DBDB-AE41-9ED8-C91B74DCCB6C}" type="pres">
      <dgm:prSet presAssocID="{D4F1B6CC-686C-0144-904D-ADE2424DAC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845470-742C-C049-A991-25C6745696EA}" type="pres">
      <dgm:prSet presAssocID="{58CA8000-DCCA-DB4D-885A-27C486DDF05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A00EB15-B095-0F4A-B25F-77D46D4D7B49}" type="pres">
      <dgm:prSet presAssocID="{58CA8000-DCCA-DB4D-885A-27C486DDF051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54843C73-261A-4040-9937-5A3D75896DA4}" type="pres">
      <dgm:prSet presAssocID="{18B9F855-8E9C-024F-B86B-47CC3D075C5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7815D8A-BC28-47A5-A956-3E69E3D46BE1}" type="presOf" srcId="{298B9AC0-0AC3-D549-AC6B-919CA43DB413}" destId="{E42980CF-466E-A940-9A9F-2117A7C87628}" srcOrd="0" destOrd="0" presId="urn:microsoft.com/office/officeart/2005/8/layout/process1"/>
    <dgm:cxn modelId="{0FBC420A-53EB-DD42-B148-2F0B7D7D9E88}" srcId="{8C0F35EF-F0AD-244D-99D1-7CFB9D346DEE}" destId="{18B9F855-8E9C-024F-B86B-47CC3D075C5D}" srcOrd="2" destOrd="0" parTransId="{A4E078B6-4CA5-484B-A1C9-241CCC0C6A84}" sibTransId="{94F5F07B-186B-F945-9AE8-8106E160E0C2}"/>
    <dgm:cxn modelId="{2E1398C5-64E4-41D6-89FC-BB6027FA4902}" type="presOf" srcId="{58CA8000-DCCA-DB4D-885A-27C486DDF051}" destId="{91845470-742C-C049-A991-25C6745696EA}" srcOrd="0" destOrd="0" presId="urn:microsoft.com/office/officeart/2005/8/layout/process1"/>
    <dgm:cxn modelId="{3E721973-016F-4BE7-807D-576071E98492}" type="presOf" srcId="{D4F1B6CC-686C-0144-904D-ADE2424DAC57}" destId="{80C9CE72-DBDB-AE41-9ED8-C91B74DCCB6C}" srcOrd="0" destOrd="0" presId="urn:microsoft.com/office/officeart/2005/8/layout/process1"/>
    <dgm:cxn modelId="{D7B957CB-0F6E-A64B-B797-CA405ACD647A}" srcId="{8C0F35EF-F0AD-244D-99D1-7CFB9D346DEE}" destId="{298B9AC0-0AC3-D549-AC6B-919CA43DB413}" srcOrd="0" destOrd="0" parTransId="{17EB22FC-602E-C944-9FB7-175063D6373F}" sibTransId="{4C5E70B9-3D5A-A547-9828-4323BD00FC81}"/>
    <dgm:cxn modelId="{3C3B6A34-0A4B-4954-921F-AF3F46C2ED5B}" type="presOf" srcId="{4C5E70B9-3D5A-A547-9828-4323BD00FC81}" destId="{B154AE35-830C-9446-B4EB-17982DCDC1A6}" srcOrd="0" destOrd="0" presId="urn:microsoft.com/office/officeart/2005/8/layout/process1"/>
    <dgm:cxn modelId="{987EB97B-113D-E341-9B32-1549E3BF62BA}" srcId="{8C0F35EF-F0AD-244D-99D1-7CFB9D346DEE}" destId="{D4F1B6CC-686C-0144-904D-ADE2424DAC57}" srcOrd="1" destOrd="0" parTransId="{52694189-38DB-EB4E-9B13-2DE6A4A2C748}" sibTransId="{58CA8000-DCCA-DB4D-885A-27C486DDF051}"/>
    <dgm:cxn modelId="{17CF912B-D717-4C11-AF48-7D790E9DEBF0}" type="presOf" srcId="{4C5E70B9-3D5A-A547-9828-4323BD00FC81}" destId="{04AD6B19-7E1B-854B-A61F-890D24B203CB}" srcOrd="1" destOrd="0" presId="urn:microsoft.com/office/officeart/2005/8/layout/process1"/>
    <dgm:cxn modelId="{9A6791AA-6D34-428E-9D29-6BE9F019DCF8}" type="presOf" srcId="{58CA8000-DCCA-DB4D-885A-27C486DDF051}" destId="{1A00EB15-B095-0F4A-B25F-77D46D4D7B49}" srcOrd="1" destOrd="0" presId="urn:microsoft.com/office/officeart/2005/8/layout/process1"/>
    <dgm:cxn modelId="{119EC4E0-689F-4540-B8DF-24E718239ACD}" type="presOf" srcId="{18B9F855-8E9C-024F-B86B-47CC3D075C5D}" destId="{54843C73-261A-4040-9937-5A3D75896DA4}" srcOrd="0" destOrd="0" presId="urn:microsoft.com/office/officeart/2005/8/layout/process1"/>
    <dgm:cxn modelId="{F45E5E8B-70E1-46D1-AA51-AA701EE02857}" type="presOf" srcId="{8C0F35EF-F0AD-244D-99D1-7CFB9D346DEE}" destId="{4ED947FA-8706-E64B-B8D1-33E971A549F2}" srcOrd="0" destOrd="0" presId="urn:microsoft.com/office/officeart/2005/8/layout/process1"/>
    <dgm:cxn modelId="{DEC520AB-0CF3-4333-ADD2-7820A77EC1FE}" type="presParOf" srcId="{4ED947FA-8706-E64B-B8D1-33E971A549F2}" destId="{E42980CF-466E-A940-9A9F-2117A7C87628}" srcOrd="0" destOrd="0" presId="urn:microsoft.com/office/officeart/2005/8/layout/process1"/>
    <dgm:cxn modelId="{1142D588-50F5-4924-ABD7-5DEAEDBF893F}" type="presParOf" srcId="{4ED947FA-8706-E64B-B8D1-33E971A549F2}" destId="{B154AE35-830C-9446-B4EB-17982DCDC1A6}" srcOrd="1" destOrd="0" presId="urn:microsoft.com/office/officeart/2005/8/layout/process1"/>
    <dgm:cxn modelId="{64FCCF60-27C1-4714-802B-AEC8AF2C23AC}" type="presParOf" srcId="{B154AE35-830C-9446-B4EB-17982DCDC1A6}" destId="{04AD6B19-7E1B-854B-A61F-890D24B203CB}" srcOrd="0" destOrd="0" presId="urn:microsoft.com/office/officeart/2005/8/layout/process1"/>
    <dgm:cxn modelId="{40F80059-AC14-4BFD-9DBF-FBF4739DA9CF}" type="presParOf" srcId="{4ED947FA-8706-E64B-B8D1-33E971A549F2}" destId="{80C9CE72-DBDB-AE41-9ED8-C91B74DCCB6C}" srcOrd="2" destOrd="0" presId="urn:microsoft.com/office/officeart/2005/8/layout/process1"/>
    <dgm:cxn modelId="{5191E14E-35DA-4724-837C-B27811742378}" type="presParOf" srcId="{4ED947FA-8706-E64B-B8D1-33E971A549F2}" destId="{91845470-742C-C049-A991-25C6745696EA}" srcOrd="3" destOrd="0" presId="urn:microsoft.com/office/officeart/2005/8/layout/process1"/>
    <dgm:cxn modelId="{FFB29D44-F219-4608-A7A9-5E09AA68B31A}" type="presParOf" srcId="{91845470-742C-C049-A991-25C6745696EA}" destId="{1A00EB15-B095-0F4A-B25F-77D46D4D7B49}" srcOrd="0" destOrd="0" presId="urn:microsoft.com/office/officeart/2005/8/layout/process1"/>
    <dgm:cxn modelId="{15C694EF-C50B-4039-AD97-9423213170DB}" type="presParOf" srcId="{4ED947FA-8706-E64B-B8D1-33E971A549F2}" destId="{54843C73-261A-4040-9937-5A3D75896DA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B5FF2-25EA-46D7-B3BA-4582358ABEC7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C19EA-75F7-469A-9304-1B2BFF998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9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三维重建中的点云去噪</a:t>
            </a:r>
            <a:endParaRPr lang="en-US" altLang="zh-CN" dirty="0" smtClean="0"/>
          </a:p>
          <a:p>
            <a:r>
              <a:rPr lang="zh-CN" altLang="en-US" dirty="0" smtClean="0"/>
              <a:t>在目前的科研场景中，公开标注数据最多，最为成熟的室外场景数据集主要包括两种：街景与卫星。</a:t>
            </a:r>
            <a:endParaRPr lang="en-US" altLang="zh-CN" dirty="0" smtClean="0"/>
          </a:p>
          <a:p>
            <a:r>
              <a:rPr lang="zh-CN" altLang="en-US" dirty="0" smtClean="0"/>
              <a:t>根据我们的调研，没有找到公开的带有像素级标注的无人机航拍数据集 </a:t>
            </a:r>
            <a:r>
              <a:rPr lang="en-US" altLang="zh-CN" dirty="0" smtClean="0"/>
              <a:t>(</a:t>
            </a:r>
            <a:r>
              <a:rPr lang="zh-CN" altLang="en-US" dirty="0" smtClean="0"/>
              <a:t>拍摄⾼度约在</a:t>
            </a:r>
            <a:r>
              <a:rPr lang="en-US" altLang="zh-CN" dirty="0" smtClean="0"/>
              <a:t>40-150</a:t>
            </a:r>
            <a:r>
              <a:rPr lang="zh-CN" altLang="en-US" dirty="0" smtClean="0"/>
              <a:t>米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C19EA-75F7-469A-9304-1B2BFF9984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801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将端到端的卷积网络推广到语义分割中；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重新将预训练好的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网络用于分割问题中；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使用反卷积层进行上采样；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提出了跳跃连接来改善上采样的粗糙程度。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C19EA-75F7-469A-9304-1B2BFF9984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634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需要注意的是，该模型预测分割图的大小是原图像大小的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。这是几乎所有方法中都存在的问题，将通过内插方法得到最终分割图。</a:t>
            </a:r>
            <a:endParaRPr lang="zh-CN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C19EA-75F7-469A-9304-1B2BFF9984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24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C19EA-75F7-469A-9304-1B2BFF9984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891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C19EA-75F7-469A-9304-1B2BFF9984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650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C19EA-75F7-469A-9304-1B2BFF9984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04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dirty="0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SimSun" charset="-122"/>
              </a:rPr>
              <a:t>26</a:t>
            </a:fld>
            <a:endParaRPr lang="zh-CN" altLang="en-US" smtClean="0">
              <a:solidFill>
                <a:prstClr val="black"/>
              </a:solidFill>
              <a:latin typeface="Calibri" panose="020F0502020204030204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9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1701213988@pk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tour.cs.washington.edu/Photo_Tourism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900000">
            <a:off x="8239736" y="1178883"/>
            <a:ext cx="636415" cy="440024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74949" y="1679577"/>
            <a:ext cx="63374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无人机航拍</a:t>
            </a:r>
            <a:r>
              <a:rPr lang="zh-CN" altLang="en-US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场景下的</a:t>
            </a:r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语义三维重建</a:t>
            </a:r>
            <a:endParaRPr lang="en-US" altLang="zh-CN" sz="5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72191" y="3690243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陈煜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1701213988@pku.edu.cn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72191" y="4168544"/>
            <a:ext cx="2917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王尧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wangyao@pku.edu.cn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91217" y="4625721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王旭普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806218468@qq.com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338438" y="281866"/>
            <a:ext cx="151515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Training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432261"/>
              </p:ext>
            </p:extLst>
          </p:nvPr>
        </p:nvGraphicFramePr>
        <p:xfrm>
          <a:off x="1083732" y="2108200"/>
          <a:ext cx="5258702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0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766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Hyper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Backbone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ResNet-101</a:t>
                      </a:r>
                    </a:p>
                    <a:p>
                      <a:r>
                        <a:rPr lang="en-US" dirty="0" err="1" smtClean="0"/>
                        <a:t>Imagenet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pretrained</a:t>
                      </a:r>
                      <a:r>
                        <a:rPr lang="en-US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945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Crop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513*513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Init</a:t>
                      </a:r>
                      <a:r>
                        <a:rPr lang="en-US" dirty="0" smtClean="0"/>
                        <a:t> 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2.5</a:t>
                      </a:r>
                      <a:r>
                        <a:rPr lang="en-US" dirty="0" smtClean="0"/>
                        <a:t>e-4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Momentum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52100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</a:t>
                      </a:r>
                      <a:r>
                        <a:rPr lang="en-US" dirty="0" smtClean="0"/>
                        <a:t>eight decay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2e-4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epoch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311467" y="2108200"/>
          <a:ext cx="425470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91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77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578618" y="281866"/>
            <a:ext cx="303480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Result-validation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84"/>
            <a:ext cx="12192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7181"/>
            <a:ext cx="12192000" cy="2144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1944" y="4033517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campus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1944" y="6488668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huludao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7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134056" y="281866"/>
            <a:ext cx="19239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Result-test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1426" y="5979936"/>
            <a:ext cx="99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campus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8" y="1434811"/>
            <a:ext cx="11893731" cy="44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5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134056" y="281866"/>
            <a:ext cx="19239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Result-test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6301" y="6011692"/>
            <a:ext cx="155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Heda-dalitang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6" y="1349833"/>
            <a:ext cx="11964699" cy="44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52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42819" y="269156"/>
            <a:ext cx="2906395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Pipeline for </a:t>
            </a:r>
            <a:r>
              <a:rPr lang="x-none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SfM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90" y="1447800"/>
            <a:ext cx="1945640" cy="1297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95" y="1445260"/>
            <a:ext cx="1921510" cy="12807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92623" y="2925145"/>
            <a:ext cx="86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Pictures</a:t>
            </a:r>
            <a:endParaRPr lang="en-US" altLang="zh-CN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86" y="2967524"/>
            <a:ext cx="657143" cy="25714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942977" y="2961322"/>
            <a:ext cx="1787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Feature Matching</a:t>
            </a:r>
            <a:endParaRPr lang="en-US" altLang="zh-CN" sz="1400" dirty="0" smtClean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047" y="3034199"/>
            <a:ext cx="657143" cy="25714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474749" y="2983481"/>
            <a:ext cx="2035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Geometric Verifying</a:t>
            </a:r>
            <a:endParaRPr lang="en-US" altLang="zh-CN" sz="1400" dirty="0" smtClean="0"/>
          </a:p>
        </p:txBody>
      </p:sp>
      <p:sp>
        <p:nvSpPr>
          <p:cNvPr id="23" name="矩形 22"/>
          <p:cNvSpPr/>
          <p:nvPr/>
        </p:nvSpPr>
        <p:spPr>
          <a:xfrm>
            <a:off x="8708017" y="2966889"/>
            <a:ext cx="1925663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Initial Pair Selection</a:t>
            </a:r>
            <a:endParaRPr lang="x-none" altLang="en-US" sz="1400" dirty="0" smtClean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70" y="3041817"/>
            <a:ext cx="657143" cy="25714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5435" y="3825344"/>
            <a:ext cx="657143" cy="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45" y="3567430"/>
            <a:ext cx="1440180" cy="17938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700424" y="4429649"/>
            <a:ext cx="657143" cy="25714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111375" y="5436235"/>
            <a:ext cx="136334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sparse model</a:t>
            </a:r>
            <a:endParaRPr lang="x-none" altLang="en-US" sz="1400" dirty="0" smtClean="0"/>
          </a:p>
        </p:txBody>
      </p:sp>
      <p:sp>
        <p:nvSpPr>
          <p:cNvPr id="2" name="矩形 22"/>
          <p:cNvSpPr/>
          <p:nvPr/>
        </p:nvSpPr>
        <p:spPr>
          <a:xfrm>
            <a:off x="8686165" y="4425950"/>
            <a:ext cx="2156460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Camera Registeration</a:t>
            </a:r>
            <a:endParaRPr lang="x-none" altLang="en-US" sz="1400" dirty="0" smtClean="0"/>
          </a:p>
        </p:txBody>
      </p:sp>
      <p:sp>
        <p:nvSpPr>
          <p:cNvPr id="3" name="矩形 22"/>
          <p:cNvSpPr/>
          <p:nvPr/>
        </p:nvSpPr>
        <p:spPr>
          <a:xfrm>
            <a:off x="6456680" y="4413250"/>
            <a:ext cx="139509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Triangulation</a:t>
            </a:r>
            <a:endParaRPr lang="x-none" altLang="en-US" sz="1400" dirty="0" smtClean="0"/>
          </a:p>
        </p:txBody>
      </p:sp>
      <p:pic>
        <p:nvPicPr>
          <p:cNvPr id="5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919749" y="4458224"/>
            <a:ext cx="657143" cy="257143"/>
          </a:xfrm>
          <a:prstGeom prst="rect">
            <a:avLst/>
          </a:prstGeom>
        </p:spPr>
      </p:pic>
      <p:pic>
        <p:nvPicPr>
          <p:cNvPr id="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593494" y="4439809"/>
            <a:ext cx="657143" cy="257143"/>
          </a:xfrm>
          <a:prstGeom prst="rect">
            <a:avLst/>
          </a:prstGeom>
        </p:spPr>
      </p:pic>
      <p:sp>
        <p:nvSpPr>
          <p:cNvPr id="11" name="矩形 22"/>
          <p:cNvSpPr/>
          <p:nvPr/>
        </p:nvSpPr>
        <p:spPr>
          <a:xfrm>
            <a:off x="4473575" y="4424045"/>
            <a:ext cx="1395095" cy="532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Bundle Adjustment</a:t>
            </a:r>
            <a:endParaRPr lang="x-none" altLang="en-US" sz="1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823345" y="269156"/>
            <a:ext cx="4545330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Feature Extracts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168525" y="1461254"/>
            <a:ext cx="33185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x-none" altLang="en-US" sz="1800" dirty="0" smtClean="0">
                <a:latin typeface="微软雅黑" charset="-122"/>
                <a:ea typeface="微软雅黑" charset="-122"/>
              </a:rPr>
              <a:t>SIFT keypoint detector</a:t>
            </a:r>
            <a:r>
              <a:rPr lang="en-US" altLang="zh-CN" sz="1800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83"/>
          <p:cNvSpPr txBox="1"/>
          <p:nvPr/>
        </p:nvSpPr>
        <p:spPr>
          <a:xfrm>
            <a:off x="2171700" y="2158484"/>
            <a:ext cx="69164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x-none" altLang="en-US" sz="1800" dirty="0" smtClean="0">
                <a:latin typeface="微软雅黑" charset="-122"/>
                <a:ea typeface="微软雅黑" charset="-122"/>
              </a:rPr>
              <a:t>Extract semantic label by semantic segmentation result</a:t>
            </a:r>
            <a:r>
              <a:rPr lang="en-US" altLang="zh-CN" sz="1800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83"/>
          <p:cNvSpPr txBox="1"/>
          <p:nvPr/>
        </p:nvSpPr>
        <p:spPr>
          <a:xfrm>
            <a:off x="2174875" y="2897624"/>
            <a:ext cx="81070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x-none" altLang="en-US" sz="1800" dirty="0" smtClean="0">
                <a:latin typeface="微软雅黑" charset="-122"/>
                <a:ea typeface="微软雅黑" charset="-122"/>
              </a:rPr>
              <a:t>Group features by semantic label, then perform feature matching</a:t>
            </a:r>
            <a:r>
              <a:rPr lang="en-US" altLang="zh-CN" sz="1800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373423" y="281866"/>
            <a:ext cx="344517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3" y="1932682"/>
            <a:ext cx="2733675" cy="828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797" y="1563509"/>
            <a:ext cx="4165085" cy="3240360"/>
          </a:xfrm>
          <a:prstGeom prst="rect">
            <a:avLst/>
          </a:prstGeom>
        </p:spPr>
      </p:pic>
      <p:sp>
        <p:nvSpPr>
          <p:cNvPr id="12" name="文本框 83"/>
          <p:cNvSpPr txBox="1"/>
          <p:nvPr/>
        </p:nvSpPr>
        <p:spPr>
          <a:xfrm>
            <a:off x="1484920" y="3105443"/>
            <a:ext cx="55808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</a:t>
            </a:r>
            <a:r>
              <a:rPr lang="en-US" altLang="en-US" sz="1800" b="1" dirty="0" err="1" smtClean="0">
                <a:latin typeface="微软雅黑" charset="-122"/>
                <a:ea typeface="微软雅黑" charset="-122"/>
              </a:rPr>
              <a:t>Levenburg-Marquart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 method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262543" y="281866"/>
            <a:ext cx="5666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文本框 83"/>
          <p:cNvSpPr txBox="1"/>
          <p:nvPr/>
        </p:nvSpPr>
        <p:spPr>
          <a:xfrm>
            <a:off x="1484920" y="2897624"/>
            <a:ext cx="57139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Sequential Quadratic Programming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57" y="1802249"/>
            <a:ext cx="3181350" cy="1095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032" y="3334849"/>
            <a:ext cx="2895600" cy="73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567" y="4136167"/>
            <a:ext cx="69437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18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31878" y="1284342"/>
            <a:ext cx="11328250" cy="3760757"/>
            <a:chOff x="505976" y="1159367"/>
            <a:chExt cx="8131822" cy="2699606"/>
          </a:xfrm>
        </p:grpSpPr>
        <p:sp>
          <p:nvSpPr>
            <p:cNvPr id="19" name="矩形 18"/>
            <p:cNvSpPr/>
            <p:nvPr/>
          </p:nvSpPr>
          <p:spPr>
            <a:xfrm>
              <a:off x="505976" y="1159367"/>
              <a:ext cx="8130024" cy="63035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70587" y="1267388"/>
              <a:ext cx="699852" cy="2430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Dataset</a:t>
              </a:r>
              <a:endParaRPr lang="en-US" altLang="zh-CN" sz="16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826552" y="1260809"/>
              <a:ext cx="1059339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Original SfM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161363" y="1264023"/>
              <a:ext cx="1145490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Semantic SfM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18779" y="1987404"/>
              <a:ext cx="505385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H</a:t>
              </a:r>
              <a:r>
                <a:rPr lang="en-US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U</a:t>
              </a:r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-</a:t>
              </a:r>
              <a:r>
                <a:rPr lang="en-US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hall</a:t>
              </a:r>
              <a:endParaRPr lang="x-none" altLang="en-US" sz="1200" dirty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7555" y="2385238"/>
              <a:ext cx="566371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PKU-e33</a:t>
              </a:r>
              <a:endParaRPr lang="x-none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593623" y="2842378"/>
              <a:ext cx="566372" cy="19884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PKU-e44</a:t>
              </a:r>
              <a:endParaRPr lang="x-none" altLang="en-US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6203" y="2283038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06203" y="2722355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06203" y="3168218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1495869" y="1993314"/>
              <a:ext cx="346588" cy="22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28333C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195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4285911" y="3638039"/>
              <a:ext cx="132606" cy="2209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1733763" y="1443702"/>
            <a:ext cx="78899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6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688938" y="1868798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099705" y="1864783"/>
            <a:ext cx="66890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Tracks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964732" y="1864783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355734" y="1864788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785416" y="1860773"/>
            <a:ext cx="668901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Tracks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9637432" y="1860773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707149" y="2442081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195</a:t>
            </a:r>
          </a:p>
        </p:txBody>
      </p:sp>
      <p:sp>
        <p:nvSpPr>
          <p:cNvPr id="106" name="矩形 105"/>
          <p:cNvSpPr/>
          <p:nvPr/>
        </p:nvSpPr>
        <p:spPr>
          <a:xfrm>
            <a:off x="4004717" y="2442084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760,769</a:t>
            </a:r>
          </a:p>
        </p:txBody>
      </p:sp>
      <p:sp>
        <p:nvSpPr>
          <p:cNvPr id="107" name="矩形 106"/>
          <p:cNvSpPr/>
          <p:nvPr/>
        </p:nvSpPr>
        <p:spPr>
          <a:xfrm>
            <a:off x="4882048" y="244208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0.536045</a:t>
            </a:r>
          </a:p>
        </p:txBody>
      </p:sp>
      <p:sp>
        <p:nvSpPr>
          <p:cNvPr id="108" name="矩形 107"/>
          <p:cNvSpPr/>
          <p:nvPr/>
        </p:nvSpPr>
        <p:spPr>
          <a:xfrm>
            <a:off x="7385970" y="2462130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195</a:t>
            </a:r>
          </a:p>
        </p:txBody>
      </p:sp>
      <p:sp>
        <p:nvSpPr>
          <p:cNvPr id="110" name="矩形 109"/>
          <p:cNvSpPr/>
          <p:nvPr/>
        </p:nvSpPr>
        <p:spPr>
          <a:xfrm>
            <a:off x="8723674" y="2462133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745,969</a:t>
            </a:r>
          </a:p>
        </p:txBody>
      </p:sp>
      <p:sp>
        <p:nvSpPr>
          <p:cNvPr id="111" name="矩形 110"/>
          <p:cNvSpPr/>
          <p:nvPr/>
        </p:nvSpPr>
        <p:spPr>
          <a:xfrm>
            <a:off x="9579685" y="2462129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0.531877</a:t>
            </a:r>
          </a:p>
        </p:txBody>
      </p:sp>
      <p:sp>
        <p:nvSpPr>
          <p:cNvPr id="113" name="矩形 112"/>
          <p:cNvSpPr/>
          <p:nvPr/>
        </p:nvSpPr>
        <p:spPr>
          <a:xfrm>
            <a:off x="7357893" y="3030551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392</a:t>
            </a:r>
          </a:p>
        </p:txBody>
      </p:sp>
      <p:sp>
        <p:nvSpPr>
          <p:cNvPr id="115" name="矩形 114"/>
          <p:cNvSpPr/>
          <p:nvPr/>
        </p:nvSpPr>
        <p:spPr>
          <a:xfrm>
            <a:off x="8695598" y="3030554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803,395</a:t>
            </a:r>
          </a:p>
        </p:txBody>
      </p:sp>
      <p:sp>
        <p:nvSpPr>
          <p:cNvPr id="116" name="矩形 115"/>
          <p:cNvSpPr/>
          <p:nvPr/>
        </p:nvSpPr>
        <p:spPr>
          <a:xfrm>
            <a:off x="9551608" y="303055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0.561667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2711158" y="3006498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392</a:t>
            </a:r>
          </a:p>
        </p:txBody>
      </p:sp>
      <p:sp>
        <p:nvSpPr>
          <p:cNvPr id="120" name="矩形 119"/>
          <p:cNvSpPr/>
          <p:nvPr/>
        </p:nvSpPr>
        <p:spPr>
          <a:xfrm>
            <a:off x="3996698" y="3006501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810,390</a:t>
            </a:r>
          </a:p>
        </p:txBody>
      </p:sp>
      <p:sp>
        <p:nvSpPr>
          <p:cNvPr id="121" name="矩形 120"/>
          <p:cNvSpPr/>
          <p:nvPr/>
        </p:nvSpPr>
        <p:spPr>
          <a:xfrm>
            <a:off x="4861995" y="3006497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0.565699</a:t>
            </a:r>
          </a:p>
        </p:txBody>
      </p:sp>
      <p:sp>
        <p:nvSpPr>
          <p:cNvPr id="122" name="矩形 121"/>
          <p:cNvSpPr/>
          <p:nvPr/>
        </p:nvSpPr>
        <p:spPr>
          <a:xfrm>
            <a:off x="1815183" y="3002484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392</a:t>
            </a:r>
          </a:p>
        </p:txBody>
      </p:sp>
      <p:sp>
        <p:nvSpPr>
          <p:cNvPr id="129" name="矩形 128"/>
          <p:cNvSpPr/>
          <p:nvPr/>
        </p:nvSpPr>
        <p:spPr>
          <a:xfrm>
            <a:off x="2707148" y="3638006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337</a:t>
            </a:r>
          </a:p>
        </p:txBody>
      </p:sp>
      <p:sp>
        <p:nvSpPr>
          <p:cNvPr id="131" name="矩形 130"/>
          <p:cNvSpPr/>
          <p:nvPr/>
        </p:nvSpPr>
        <p:spPr>
          <a:xfrm>
            <a:off x="3992689" y="3638009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641,171</a:t>
            </a:r>
          </a:p>
        </p:txBody>
      </p:sp>
      <p:sp>
        <p:nvSpPr>
          <p:cNvPr id="132" name="矩形 131"/>
          <p:cNvSpPr/>
          <p:nvPr/>
        </p:nvSpPr>
        <p:spPr>
          <a:xfrm>
            <a:off x="4857985" y="3638005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0.546114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811173" y="3633992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337</a:t>
            </a:r>
          </a:p>
        </p:txBody>
      </p:sp>
      <p:sp>
        <p:nvSpPr>
          <p:cNvPr id="135" name="矩形 134"/>
          <p:cNvSpPr/>
          <p:nvPr/>
        </p:nvSpPr>
        <p:spPr>
          <a:xfrm>
            <a:off x="7365917" y="3650033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337</a:t>
            </a:r>
          </a:p>
        </p:txBody>
      </p:sp>
      <p:sp>
        <p:nvSpPr>
          <p:cNvPr id="137" name="矩形 136"/>
          <p:cNvSpPr/>
          <p:nvPr/>
        </p:nvSpPr>
        <p:spPr>
          <a:xfrm>
            <a:off x="8717623" y="3650036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635,279</a:t>
            </a:r>
          </a:p>
        </p:txBody>
      </p:sp>
      <p:sp>
        <p:nvSpPr>
          <p:cNvPr id="138" name="矩形 137"/>
          <p:cNvSpPr/>
          <p:nvPr/>
        </p:nvSpPr>
        <p:spPr>
          <a:xfrm>
            <a:off x="9565319" y="3650032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0.538501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978642" y="1857353"/>
            <a:ext cx="566182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Time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721992" y="1856185"/>
            <a:ext cx="566182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Time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01609" y="4247609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288</a:t>
            </a:r>
          </a:p>
        </p:txBody>
      </p:sp>
      <p:sp>
        <p:nvSpPr>
          <p:cNvPr id="50" name="矩形 49"/>
          <p:cNvSpPr/>
          <p:nvPr/>
        </p:nvSpPr>
        <p:spPr>
          <a:xfrm>
            <a:off x="3987150" y="4247612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650,072</a:t>
            </a:r>
          </a:p>
        </p:txBody>
      </p:sp>
      <p:sp>
        <p:nvSpPr>
          <p:cNvPr id="51" name="矩形 50"/>
          <p:cNvSpPr/>
          <p:nvPr/>
        </p:nvSpPr>
        <p:spPr>
          <a:xfrm>
            <a:off x="4852446" y="4247608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0.564724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805634" y="4243595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288</a:t>
            </a:r>
          </a:p>
        </p:txBody>
      </p:sp>
      <p:sp>
        <p:nvSpPr>
          <p:cNvPr id="53" name="矩形 52"/>
          <p:cNvSpPr/>
          <p:nvPr/>
        </p:nvSpPr>
        <p:spPr>
          <a:xfrm>
            <a:off x="7360378" y="4259636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288</a:t>
            </a:r>
          </a:p>
        </p:txBody>
      </p:sp>
      <p:sp>
        <p:nvSpPr>
          <p:cNvPr id="54" name="矩形 53"/>
          <p:cNvSpPr/>
          <p:nvPr/>
        </p:nvSpPr>
        <p:spPr>
          <a:xfrm>
            <a:off x="8712084" y="4259639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644,405</a:t>
            </a:r>
          </a:p>
        </p:txBody>
      </p:sp>
      <p:sp>
        <p:nvSpPr>
          <p:cNvPr id="55" name="矩形 54"/>
          <p:cNvSpPr/>
          <p:nvPr/>
        </p:nvSpPr>
        <p:spPr>
          <a:xfrm>
            <a:off x="9559780" y="4259635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0.560242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484840" y="4700739"/>
            <a:ext cx="11327931" cy="0"/>
          </a:xfrm>
          <a:prstGeom prst="line">
            <a:avLst/>
          </a:prstGeom>
          <a:ln>
            <a:solidFill>
              <a:srgbClr val="CFF0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568467" y="4230193"/>
            <a:ext cx="748923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en-US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PKU-m1</a:t>
            </a:r>
            <a:endParaRPr lang="x-none" altLang="en-US" sz="1200" dirty="0" smtClean="0">
              <a:solidFill>
                <a:srgbClr val="394A57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470984" y="5315774"/>
            <a:ext cx="11327931" cy="0"/>
          </a:xfrm>
          <a:prstGeom prst="line">
            <a:avLst/>
          </a:prstGeom>
          <a:ln>
            <a:solidFill>
              <a:srgbClr val="CFF0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552664" y="4878479"/>
            <a:ext cx="113524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en-US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Huludao-n15</a:t>
            </a:r>
            <a:endParaRPr lang="x-none" altLang="en-US" sz="1200" dirty="0" smtClean="0">
              <a:solidFill>
                <a:srgbClr val="394A57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712692" y="4870962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244</a:t>
            </a:r>
          </a:p>
        </p:txBody>
      </p:sp>
      <p:sp>
        <p:nvSpPr>
          <p:cNvPr id="86" name="矩形 85"/>
          <p:cNvSpPr/>
          <p:nvPr/>
        </p:nvSpPr>
        <p:spPr>
          <a:xfrm>
            <a:off x="3998233" y="4870965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667,029</a:t>
            </a:r>
          </a:p>
        </p:txBody>
      </p:sp>
      <p:sp>
        <p:nvSpPr>
          <p:cNvPr id="87" name="矩形 86"/>
          <p:cNvSpPr/>
          <p:nvPr/>
        </p:nvSpPr>
        <p:spPr>
          <a:xfrm>
            <a:off x="4855216" y="4870961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0.529639</a:t>
            </a:r>
            <a:endParaRPr lang="en-US" altLang="zh-CN" sz="1400" b="1" dirty="0" smtClean="0">
              <a:solidFill>
                <a:srgbClr val="28333C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816717" y="4866948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248</a:t>
            </a:r>
          </a:p>
        </p:txBody>
      </p:sp>
      <p:sp>
        <p:nvSpPr>
          <p:cNvPr id="89" name="矩形 88"/>
          <p:cNvSpPr/>
          <p:nvPr/>
        </p:nvSpPr>
        <p:spPr>
          <a:xfrm>
            <a:off x="7371461" y="4882989"/>
            <a:ext cx="4828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248</a:t>
            </a:r>
          </a:p>
        </p:txBody>
      </p:sp>
      <p:sp>
        <p:nvSpPr>
          <p:cNvPr id="90" name="矩形 89"/>
          <p:cNvSpPr/>
          <p:nvPr/>
        </p:nvSpPr>
        <p:spPr>
          <a:xfrm>
            <a:off x="8723167" y="4882992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647,101</a:t>
            </a:r>
          </a:p>
        </p:txBody>
      </p:sp>
      <p:sp>
        <p:nvSpPr>
          <p:cNvPr id="91" name="矩形 90"/>
          <p:cNvSpPr/>
          <p:nvPr/>
        </p:nvSpPr>
        <p:spPr>
          <a:xfrm>
            <a:off x="9570863" y="4882988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0.520202</a:t>
            </a:r>
            <a:endParaRPr lang="en-US" altLang="zh-CN" sz="1400" b="1" dirty="0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812715" y="2436540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10m 39s</a:t>
            </a:r>
          </a:p>
        </p:txBody>
      </p:sp>
      <p:sp>
        <p:nvSpPr>
          <p:cNvPr id="101" name="矩形 100"/>
          <p:cNvSpPr/>
          <p:nvPr/>
        </p:nvSpPr>
        <p:spPr>
          <a:xfrm>
            <a:off x="5815485" y="3004578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</a:t>
            </a:r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h 28m 43s</a:t>
            </a:r>
          </a:p>
        </p:txBody>
      </p:sp>
      <p:sp>
        <p:nvSpPr>
          <p:cNvPr id="105" name="矩形 104"/>
          <p:cNvSpPr/>
          <p:nvPr/>
        </p:nvSpPr>
        <p:spPr>
          <a:xfrm>
            <a:off x="5815488" y="3644657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</a:t>
            </a:r>
            <a:r>
              <a:rPr lang="en-US" altLang="zh-CN" sz="14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h 23m 10s</a:t>
            </a:r>
          </a:p>
        </p:txBody>
      </p:sp>
      <p:sp>
        <p:nvSpPr>
          <p:cNvPr id="109" name="矩形 108"/>
          <p:cNvSpPr/>
          <p:nvPr/>
        </p:nvSpPr>
        <p:spPr>
          <a:xfrm>
            <a:off x="5815488" y="4251484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32m 10s</a:t>
            </a:r>
          </a:p>
        </p:txBody>
      </p:sp>
      <p:sp>
        <p:nvSpPr>
          <p:cNvPr id="119" name="矩形 118"/>
          <p:cNvSpPr/>
          <p:nvPr/>
        </p:nvSpPr>
        <p:spPr>
          <a:xfrm>
            <a:off x="5815487" y="4863747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40m 07s</a:t>
            </a:r>
          </a:p>
        </p:txBody>
      </p:sp>
      <p:sp>
        <p:nvSpPr>
          <p:cNvPr id="123" name="矩形 122"/>
          <p:cNvSpPr/>
          <p:nvPr/>
        </p:nvSpPr>
        <p:spPr>
          <a:xfrm>
            <a:off x="10553554" y="2439312"/>
            <a:ext cx="101983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5m 39s</a:t>
            </a:r>
          </a:p>
        </p:txBody>
      </p:sp>
      <p:sp>
        <p:nvSpPr>
          <p:cNvPr id="124" name="矩形 123"/>
          <p:cNvSpPr/>
          <p:nvPr/>
        </p:nvSpPr>
        <p:spPr>
          <a:xfrm>
            <a:off x="10506631" y="3007350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</a:t>
            </a:r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h 21m </a:t>
            </a:r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</a:t>
            </a:r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9s</a:t>
            </a:r>
          </a:p>
        </p:txBody>
      </p:sp>
      <p:sp>
        <p:nvSpPr>
          <p:cNvPr id="125" name="矩形 124"/>
          <p:cNvSpPr/>
          <p:nvPr/>
        </p:nvSpPr>
        <p:spPr>
          <a:xfrm>
            <a:off x="10556327" y="3647429"/>
            <a:ext cx="1019831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</a:t>
            </a:r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h </a:t>
            </a:r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7</a:t>
            </a:r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m 13s</a:t>
            </a:r>
          </a:p>
        </p:txBody>
      </p:sp>
      <p:sp>
        <p:nvSpPr>
          <p:cNvPr id="126" name="矩形 125"/>
          <p:cNvSpPr/>
          <p:nvPr/>
        </p:nvSpPr>
        <p:spPr>
          <a:xfrm>
            <a:off x="10506634" y="4254256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30m 49s</a:t>
            </a:r>
          </a:p>
        </p:txBody>
      </p:sp>
      <p:sp>
        <p:nvSpPr>
          <p:cNvPr id="128" name="矩形 127"/>
          <p:cNvSpPr/>
          <p:nvPr/>
        </p:nvSpPr>
        <p:spPr>
          <a:xfrm>
            <a:off x="10506633" y="4866519"/>
            <a:ext cx="111921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2h 37m 10s</a:t>
            </a:r>
          </a:p>
        </p:txBody>
      </p:sp>
      <p:sp>
        <p:nvSpPr>
          <p:cNvPr id="130" name="矩形 129"/>
          <p:cNvSpPr/>
          <p:nvPr/>
        </p:nvSpPr>
        <p:spPr>
          <a:xfrm>
            <a:off x="3293523" y="1863255"/>
            <a:ext cx="66524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Points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3159449" y="2436538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476,853</a:t>
            </a:r>
          </a:p>
        </p:txBody>
      </p:sp>
      <p:sp>
        <p:nvSpPr>
          <p:cNvPr id="136" name="矩形 135"/>
          <p:cNvSpPr/>
          <p:nvPr/>
        </p:nvSpPr>
        <p:spPr>
          <a:xfrm>
            <a:off x="3163458" y="3000955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559,065</a:t>
            </a:r>
          </a:p>
        </p:txBody>
      </p:sp>
      <p:sp>
        <p:nvSpPr>
          <p:cNvPr id="140" name="矩形 139"/>
          <p:cNvSpPr/>
          <p:nvPr/>
        </p:nvSpPr>
        <p:spPr>
          <a:xfrm>
            <a:off x="3159448" y="3632463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468,978</a:t>
            </a:r>
          </a:p>
        </p:txBody>
      </p:sp>
      <p:sp>
        <p:nvSpPr>
          <p:cNvPr id="141" name="矩形 140"/>
          <p:cNvSpPr/>
          <p:nvPr/>
        </p:nvSpPr>
        <p:spPr>
          <a:xfrm>
            <a:off x="3153909" y="4242066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422,158</a:t>
            </a:r>
          </a:p>
        </p:txBody>
      </p:sp>
      <p:sp>
        <p:nvSpPr>
          <p:cNvPr id="143" name="矩形 142"/>
          <p:cNvSpPr/>
          <p:nvPr/>
        </p:nvSpPr>
        <p:spPr>
          <a:xfrm>
            <a:off x="3164992" y="4865419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484,229</a:t>
            </a:r>
          </a:p>
        </p:txBody>
      </p:sp>
      <p:sp>
        <p:nvSpPr>
          <p:cNvPr id="144" name="矩形 143"/>
          <p:cNvSpPr/>
          <p:nvPr/>
        </p:nvSpPr>
        <p:spPr>
          <a:xfrm>
            <a:off x="8034539" y="1866028"/>
            <a:ext cx="66524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Points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900465" y="2464250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473,056</a:t>
            </a:r>
          </a:p>
        </p:txBody>
      </p:sp>
      <p:sp>
        <p:nvSpPr>
          <p:cNvPr id="146" name="矩形 145"/>
          <p:cNvSpPr/>
          <p:nvPr/>
        </p:nvSpPr>
        <p:spPr>
          <a:xfrm>
            <a:off x="7904474" y="3028667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554,449</a:t>
            </a:r>
          </a:p>
        </p:txBody>
      </p:sp>
      <p:sp>
        <p:nvSpPr>
          <p:cNvPr id="147" name="矩形 146"/>
          <p:cNvSpPr/>
          <p:nvPr/>
        </p:nvSpPr>
        <p:spPr>
          <a:xfrm>
            <a:off x="7900464" y="3660175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469,371</a:t>
            </a:r>
          </a:p>
        </p:txBody>
      </p:sp>
      <p:sp>
        <p:nvSpPr>
          <p:cNvPr id="148" name="矩形 147"/>
          <p:cNvSpPr/>
          <p:nvPr/>
        </p:nvSpPr>
        <p:spPr>
          <a:xfrm>
            <a:off x="7894926" y="4269778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420,044</a:t>
            </a:r>
          </a:p>
        </p:txBody>
      </p:sp>
      <p:sp>
        <p:nvSpPr>
          <p:cNvPr id="150" name="矩形 149"/>
          <p:cNvSpPr/>
          <p:nvPr/>
        </p:nvSpPr>
        <p:spPr>
          <a:xfrm>
            <a:off x="7906008" y="4876505"/>
            <a:ext cx="830677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484,915</a:t>
            </a:r>
          </a:p>
        </p:txBody>
      </p:sp>
      <p:sp>
        <p:nvSpPr>
          <p:cNvPr id="151" name="矩形 22"/>
          <p:cNvSpPr/>
          <p:nvPr/>
        </p:nvSpPr>
        <p:spPr>
          <a:xfrm>
            <a:off x="490423" y="6016199"/>
            <a:ext cx="9462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Black</a:t>
            </a:r>
            <a:r>
              <a:rPr lang="en-US" altLang="en-US" sz="1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:  Normal/Unchanged Value 	</a:t>
            </a:r>
            <a:r>
              <a:rPr lang="en-US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Red</a:t>
            </a:r>
            <a:r>
              <a:rPr lang="en-US" altLang="en-US" sz="1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: Exception Value	</a:t>
            </a:r>
            <a:r>
              <a:rPr lang="en-US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Green</a:t>
            </a:r>
            <a:r>
              <a:rPr lang="en-US" altLang="en-US" sz="1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: Increased Value	</a:t>
            </a:r>
            <a:r>
              <a:rPr lang="en-US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Blue</a:t>
            </a:r>
            <a:r>
              <a:rPr lang="en-US" altLang="en-US" sz="1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: Decreased Value</a:t>
            </a:r>
            <a:r>
              <a:rPr lang="en-US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	</a:t>
            </a:r>
            <a:endParaRPr lang="x-none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156633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839899" y="281866"/>
            <a:ext cx="25122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0188"/>
            <a:ext cx="10515600" cy="46767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nodejs</a:t>
            </a:r>
            <a:r>
              <a:rPr kumimoji="1" lang="zh-CN" altLang="en-US" dirty="0" smtClean="0"/>
              <a:t>搭建一个本地网站进行结果展示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Nodejs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较为轻量级，可以在</a:t>
            </a:r>
            <a:r>
              <a:rPr kumimoji="1" lang="en-US" altLang="zh-CN" dirty="0" smtClean="0"/>
              <a:t>localhost:3000</a:t>
            </a:r>
            <a:r>
              <a:rPr kumimoji="1" lang="zh-CN" altLang="en-US" dirty="0" smtClean="0"/>
              <a:t>运行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可以通过网页提交模型文件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使用网页展示结果，更加直观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2313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rot="900000">
            <a:off x="5549532" y="5828665"/>
            <a:ext cx="1092937" cy="755668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solidFill>
              <a:srgbClr val="53B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580201" y="761939"/>
            <a:ext cx="3031599" cy="9845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CONTENTS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416736" y="2877582"/>
            <a:ext cx="146119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2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420919" y="4858782"/>
            <a:ext cx="140510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4</a:t>
            </a:r>
            <a:endParaRPr kumimoji="1" lang="zh-CN" altLang="en-US" dirty="0">
              <a:latin typeface="+mj-lt"/>
              <a:ea typeface="微软雅黑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272300" y="2984598"/>
            <a:ext cx="400071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Semantic Segmentation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277477" y="3965565"/>
            <a:ext cx="385583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Structure from Motion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990147" y="4955860"/>
            <a:ext cx="338939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Results Display</a:t>
            </a:r>
            <a:endParaRPr kumimoji="1"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351847" y="335286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361176" y="5300739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14730" y="3854139"/>
            <a:ext cx="1587032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3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51847" y="4329423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459019" y="1950482"/>
            <a:ext cx="140510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1</a:t>
            </a:r>
            <a:endParaRPr kumimoji="1" lang="zh-CN" altLang="en-US" dirty="0">
              <a:latin typeface="+mj-lt"/>
              <a:ea typeface="微软雅黑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26027" y="2083849"/>
            <a:ext cx="338939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Introduction</a:t>
            </a:r>
            <a:endParaRPr kumimoji="1"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61176" y="2425766"/>
            <a:ext cx="1638300" cy="11334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3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60547" y="281866"/>
            <a:ext cx="267092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Upload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39" y="899023"/>
            <a:ext cx="7426739" cy="5044577"/>
          </a:xfrm>
          <a:prstGeom prst="rect">
            <a:avLst/>
          </a:prstGeom>
        </p:spPr>
      </p:pic>
      <p:pic>
        <p:nvPicPr>
          <p:cNvPr id="2" name="2b4f6b2216fee5b09a8ed8c70bedacf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330"/>
            <a:ext cx="12192000" cy="68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70971" y="281866"/>
            <a:ext cx="26500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Render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7288"/>
            <a:ext cx="10515600" cy="50196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WebGL</a:t>
            </a:r>
            <a:r>
              <a:rPr kumimoji="1" lang="zh-CN" altLang="en-US" dirty="0" smtClean="0"/>
              <a:t>来处理模型的导入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three.js</a:t>
            </a:r>
            <a:r>
              <a:rPr kumimoji="1" lang="zh-CN" altLang="en-US" dirty="0" smtClean="0"/>
              <a:t>来导入模型，读取模型的点位置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PointsMaterial</a:t>
            </a:r>
            <a:r>
              <a:rPr kumimoji="1" lang="zh-CN" altLang="en-US" dirty="0" smtClean="0"/>
              <a:t>来渲染模型的颜色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canvas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页面展示模型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来添加模型控制，可以对模型进行旋转操作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568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9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Picture 3" descr="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" y="875030"/>
            <a:ext cx="9472930" cy="5360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9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75" y="756737"/>
            <a:ext cx="8858623" cy="5993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14" y="762068"/>
            <a:ext cx="9010153" cy="60959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14" y="762068"/>
            <a:ext cx="9010154" cy="6095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80" y="718136"/>
            <a:ext cx="9075088" cy="61398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96" y="707686"/>
            <a:ext cx="9075087" cy="61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1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8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1" y="829879"/>
            <a:ext cx="6369078" cy="60281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56" y="933250"/>
            <a:ext cx="6393904" cy="59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10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988175" y="281866"/>
            <a:ext cx="22156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Future Work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19"/>
          <p:cNvSpPr/>
          <p:nvPr/>
        </p:nvSpPr>
        <p:spPr>
          <a:xfrm>
            <a:off x="1720215" y="1374140"/>
            <a:ext cx="607187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Learning semantic features</a:t>
            </a:r>
            <a:endParaRPr lang="x-none" altLang="en-US" sz="2400" dirty="0" smtClean="0"/>
          </a:p>
        </p:txBody>
      </p:sp>
      <p:sp>
        <p:nvSpPr>
          <p:cNvPr id="11" name="矩形 19"/>
          <p:cNvSpPr/>
          <p:nvPr/>
        </p:nvSpPr>
        <p:spPr>
          <a:xfrm>
            <a:off x="1692275" y="2365375"/>
            <a:ext cx="917321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Dense reconstruction for automatic semantic segmentation</a:t>
            </a:r>
            <a:endParaRPr lang="x-none" altLang="en-US" sz="2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021032" y="281866"/>
            <a:ext cx="214994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References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71776" y="805086"/>
            <a:ext cx="904845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[1] </a:t>
            </a:r>
            <a:r>
              <a:rPr lang="en-US" altLang="zh-CN" sz="1400" dirty="0"/>
              <a:t>Noah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, Steven M. Seitz, Richard </a:t>
            </a:r>
            <a:r>
              <a:rPr lang="en-US" altLang="zh-CN" sz="1400" dirty="0" err="1"/>
              <a:t>Szeliski</a:t>
            </a:r>
            <a:r>
              <a:rPr lang="en-US" altLang="zh-CN" sz="1400" dirty="0"/>
              <a:t>. </a:t>
            </a:r>
            <a:r>
              <a:rPr lang="en-US" altLang="zh-CN" sz="1400" b="1" dirty="0">
                <a:hlinkClick r:id="rId3"/>
              </a:rPr>
              <a:t>Photo Tourism: Exploring image collections in 3D</a:t>
            </a:r>
            <a:r>
              <a:rPr lang="en-US" altLang="zh-CN" sz="1400" dirty="0"/>
              <a:t>. </a:t>
            </a:r>
            <a:r>
              <a:rPr lang="en-US" altLang="zh-CN" sz="1400" i="1" dirty="0"/>
              <a:t>ACM Transactions on Graphics (Proceedings of SIGGRAPH 2006)</a:t>
            </a:r>
            <a:r>
              <a:rPr lang="en-US" altLang="zh-CN" sz="1400" dirty="0"/>
              <a:t>, 2006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[2]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K N. Scene reconstruction and visualization from internet photo collections[M]. University of Washington, 2008.</a:t>
            </a:r>
            <a:endParaRPr lang="en-US" altLang="zh-CN" sz="1400" dirty="0" smtClean="0"/>
          </a:p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[3]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[4</a:t>
            </a:r>
            <a:r>
              <a:rPr lang="en-US" altLang="zh-CN" sz="1400" dirty="0"/>
              <a:t>] Wu C. Towards Linear-Time Incremental Structure from Motion[C]// International Conference on 3dtv-Conference. IEEE, 2013:127-134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5] </a:t>
            </a:r>
            <a:r>
              <a:rPr lang="en-US" altLang="zh-CN" sz="1400" dirty="0" err="1"/>
              <a:t>Moulon</a:t>
            </a:r>
            <a:r>
              <a:rPr lang="en-US" altLang="zh-CN" sz="1400" dirty="0"/>
              <a:t> P, </a:t>
            </a:r>
            <a:r>
              <a:rPr lang="en-US" altLang="zh-CN" sz="1400" dirty="0" err="1"/>
              <a:t>Monasse</a:t>
            </a:r>
            <a:r>
              <a:rPr lang="en-US" altLang="zh-CN" sz="1400" dirty="0"/>
              <a:t> P, </a:t>
            </a:r>
            <a:r>
              <a:rPr lang="en-US" altLang="zh-CN" sz="1400" dirty="0" err="1"/>
              <a:t>Marlet</a:t>
            </a:r>
            <a:r>
              <a:rPr lang="en-US" altLang="zh-CN" sz="1400" dirty="0"/>
              <a:t> R. Adaptive structure from motion with a </a:t>
            </a:r>
            <a:r>
              <a:rPr lang="en-US" altLang="zh-CN" sz="1400" dirty="0" err="1"/>
              <a:t>contrario</a:t>
            </a:r>
            <a:r>
              <a:rPr lang="en-US" altLang="zh-CN" sz="1400" dirty="0"/>
              <a:t>, model estimation[C]// Asian Conference on Computer Vision. Springer Berlin Heidelberg, 2012:257-270.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6]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7] Sweeney C, </a:t>
            </a:r>
            <a:r>
              <a:rPr lang="en-US" altLang="zh-CN" sz="1400" dirty="0" err="1"/>
              <a:t>Hollerer</a:t>
            </a:r>
            <a:r>
              <a:rPr lang="en-US" altLang="zh-CN" sz="1400" dirty="0"/>
              <a:t>, Tobias, Turk M. Theia: A Fast and Scalable Structure-from-Motion Library[J]. 2015:693-696.</a:t>
            </a:r>
            <a:endParaRPr lang="en-US" altLang="zh-CN" sz="1400" dirty="0" smtClean="0"/>
          </a:p>
          <a:p>
            <a:r>
              <a:rPr lang="en-US" altLang="zh-CN" sz="1400" dirty="0" smtClean="0"/>
              <a:t>[8]</a:t>
            </a:r>
            <a:r>
              <a:rPr lang="en-US" altLang="zh-CN" sz="1400" dirty="0"/>
              <a:t> </a:t>
            </a:r>
            <a:r>
              <a:rPr lang="en-US" altLang="zh-CN" sz="1400" dirty="0" err="1"/>
              <a:t>Fischler</a:t>
            </a:r>
            <a:r>
              <a:rPr lang="en-US" altLang="zh-CN" sz="1400" dirty="0"/>
              <a:t> M A, </a:t>
            </a:r>
            <a:r>
              <a:rPr lang="en-US" altLang="zh-CN" sz="1400" dirty="0" err="1"/>
              <a:t>Bolles</a:t>
            </a:r>
            <a:r>
              <a:rPr lang="en-US" altLang="zh-CN" sz="1400" dirty="0"/>
              <a:t> R C. Random sample consensus: a paradigm for model fitting with applications to image analysis and automated cartography[J]. Readings in Computer Vision, 1987, 24(6):726-740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9] </a:t>
            </a:r>
            <a:r>
              <a:rPr lang="en-US" altLang="zh-CN" sz="1400" dirty="0" err="1"/>
              <a:t>Triggs</a:t>
            </a:r>
            <a:r>
              <a:rPr lang="en-US" altLang="zh-CN" sz="1400" dirty="0"/>
              <a:t> B, </a:t>
            </a:r>
            <a:r>
              <a:rPr lang="en-US" altLang="zh-CN" sz="1400" dirty="0" err="1"/>
              <a:t>Mclauchlan</a:t>
            </a:r>
            <a:r>
              <a:rPr lang="en-US" altLang="zh-CN" sz="1400" dirty="0"/>
              <a:t> P F, Hartley R I, et al. Bundle Adjustment - A Modern Synthesis[C]// International Workshop on Vision Algorithms: Theory and Practice. Springer-</a:t>
            </a:r>
            <a:r>
              <a:rPr lang="en-US" altLang="zh-CN" sz="1400" dirty="0" err="1"/>
              <a:t>Verlag</a:t>
            </a:r>
            <a:r>
              <a:rPr lang="en-US" altLang="zh-CN" sz="1400" dirty="0"/>
              <a:t>, 1999:298-372.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10] Wilson K,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N. Robust Global Translations with 1DSfM[C]// European Conference on Computer Vision. Springer, Cham, 2014:61-75.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11] Crandall D, Owens A,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N, et al. Discrete-continuous optimization for large-scale structure from motion[C]// Computer Vision and Pattern Recognition. IEEE, 2011:3001-3008.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12]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Fusiello</a:t>
            </a:r>
            <a:r>
              <a:rPr lang="en-US" altLang="zh-CN" sz="1400" dirty="0"/>
              <a:t> A,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R. Structure-and-motion pipeline on a hierarchical cluster tree[C]// IEEE, International Conference on Computer Vision Workshops. IEEE, 2009:1489-1496.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13]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Fusiello</a:t>
            </a:r>
            <a:r>
              <a:rPr lang="en-US" altLang="zh-CN" sz="1400" dirty="0"/>
              <a:t> A. Improving the efficiency of hierarchical structure-and-motion[C]// Computer Vision and Pattern Recognition. IEEE, 2010:1594-1600.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14] </a:t>
            </a:r>
            <a:r>
              <a:rPr lang="en-US" altLang="zh-CN" sz="1400" dirty="0" err="1"/>
              <a:t>Toldo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et al. Hierarchical structure-and-motion recovery from </a:t>
            </a:r>
            <a:r>
              <a:rPr lang="en-US" altLang="zh-CN" sz="1400" dirty="0" err="1"/>
              <a:t>uncalibrated</a:t>
            </a:r>
            <a:r>
              <a:rPr lang="en-US" altLang="zh-CN" sz="1400" dirty="0"/>
              <a:t> images[J]. Computer Vision \&amp; Image Understanding, 2015, 140(C):127-143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/>
              <a:t>[15] Chen Y, Chan A B, Lin Z, et al. Efficient tree-structured </a:t>
            </a:r>
            <a:r>
              <a:rPr lang="en-US" altLang="zh-CN" sz="1400" dirty="0" err="1"/>
              <a:t>SfM</a:t>
            </a:r>
            <a:r>
              <a:rPr lang="en-US" altLang="zh-CN" sz="1400" dirty="0"/>
              <a:t> by RANSAC generalized Procrustes analysis[J]. Computer Vision \&amp; Image Understanding, 2017, 157(C):179-189.</a:t>
            </a:r>
            <a:endParaRPr lang="zh-CN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37701" y="1850027"/>
            <a:ext cx="10516598" cy="2000229"/>
            <a:chOff x="837701" y="1782714"/>
            <a:chExt cx="10516598" cy="2000229"/>
          </a:xfrm>
        </p:grpSpPr>
        <p:sp>
          <p:nvSpPr>
            <p:cNvPr id="31" name="任意多边形 30"/>
            <p:cNvSpPr/>
            <p:nvPr/>
          </p:nvSpPr>
          <p:spPr>
            <a:xfrm rot="900000">
              <a:off x="5461139" y="1782714"/>
              <a:ext cx="1269722" cy="877899"/>
            </a:xfrm>
            <a:custGeom>
              <a:avLst/>
              <a:gdLst>
                <a:gd name="connsiteX0" fmla="*/ 811844 w 815110"/>
                <a:gd name="connsiteY0" fmla="*/ 0 h 753851"/>
                <a:gd name="connsiteX1" fmla="*/ 811221 w 815110"/>
                <a:gd name="connsiteY1" fmla="*/ 3357 h 753851"/>
                <a:gd name="connsiteX2" fmla="*/ 815110 w 815110"/>
                <a:gd name="connsiteY2" fmla="*/ 1718 h 753851"/>
                <a:gd name="connsiteX3" fmla="*/ 810512 w 815110"/>
                <a:gd name="connsiteY3" fmla="*/ 7176 h 753851"/>
                <a:gd name="connsiteX4" fmla="*/ 674407 w 815110"/>
                <a:gd name="connsiteY4" fmla="*/ 740510 h 753851"/>
                <a:gd name="connsiteX5" fmla="*/ 421276 w 815110"/>
                <a:gd name="connsiteY5" fmla="*/ 621270 h 753851"/>
                <a:gd name="connsiteX6" fmla="*/ 293771 w 815110"/>
                <a:gd name="connsiteY6" fmla="*/ 753851 h 753851"/>
                <a:gd name="connsiteX7" fmla="*/ 336279 w 815110"/>
                <a:gd name="connsiteY7" fmla="*/ 581231 h 753851"/>
                <a:gd name="connsiteX8" fmla="*/ 335005 w 815110"/>
                <a:gd name="connsiteY8" fmla="*/ 580631 h 753851"/>
                <a:gd name="connsiteX9" fmla="*/ 337035 w 815110"/>
                <a:gd name="connsiteY9" fmla="*/ 578159 h 753851"/>
                <a:gd name="connsiteX10" fmla="*/ 337278 w 815110"/>
                <a:gd name="connsiteY10" fmla="*/ 577173 h 753851"/>
                <a:gd name="connsiteX11" fmla="*/ 337691 w 815110"/>
                <a:gd name="connsiteY11" fmla="*/ 577360 h 753851"/>
                <a:gd name="connsiteX12" fmla="*/ 628627 w 815110"/>
                <a:gd name="connsiteY12" fmla="*/ 223097 h 753851"/>
                <a:gd name="connsiteX13" fmla="*/ 609342 w 815110"/>
                <a:gd name="connsiteY13" fmla="*/ 245991 h 753851"/>
                <a:gd name="connsiteX14" fmla="*/ 266398 w 815110"/>
                <a:gd name="connsiteY14" fmla="*/ 517542 h 753851"/>
                <a:gd name="connsiteX15" fmla="*/ 0 w 815110"/>
                <a:gd name="connsiteY15" fmla="*/ 345175 h 753851"/>
                <a:gd name="connsiteX16" fmla="*/ 807958 w 815110"/>
                <a:gd name="connsiteY16" fmla="*/ 4731 h 75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110" h="753851">
                  <a:moveTo>
                    <a:pt x="811844" y="0"/>
                  </a:moveTo>
                  <a:lnTo>
                    <a:pt x="811221" y="3357"/>
                  </a:lnTo>
                  <a:lnTo>
                    <a:pt x="815110" y="1718"/>
                  </a:lnTo>
                  <a:lnTo>
                    <a:pt x="810512" y="7176"/>
                  </a:lnTo>
                  <a:lnTo>
                    <a:pt x="674407" y="740510"/>
                  </a:lnTo>
                  <a:lnTo>
                    <a:pt x="421276" y="621270"/>
                  </a:lnTo>
                  <a:lnTo>
                    <a:pt x="293771" y="753851"/>
                  </a:lnTo>
                  <a:lnTo>
                    <a:pt x="336279" y="581231"/>
                  </a:lnTo>
                  <a:lnTo>
                    <a:pt x="335005" y="580631"/>
                  </a:lnTo>
                  <a:lnTo>
                    <a:pt x="337035" y="578159"/>
                  </a:lnTo>
                  <a:lnTo>
                    <a:pt x="337278" y="577173"/>
                  </a:lnTo>
                  <a:lnTo>
                    <a:pt x="337691" y="577360"/>
                  </a:lnTo>
                  <a:lnTo>
                    <a:pt x="628627" y="223097"/>
                  </a:lnTo>
                  <a:lnTo>
                    <a:pt x="609342" y="245991"/>
                  </a:lnTo>
                  <a:lnTo>
                    <a:pt x="266398" y="517542"/>
                  </a:lnTo>
                  <a:lnTo>
                    <a:pt x="0" y="345175"/>
                  </a:lnTo>
                  <a:lnTo>
                    <a:pt x="807958" y="473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50000"/>
                  </a:schemeClr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7701" y="3075057"/>
              <a:ext cx="10516598" cy="707886"/>
              <a:chOff x="837701" y="3075056"/>
              <a:chExt cx="10516598" cy="70788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37701" y="3295380"/>
                <a:ext cx="10516598" cy="267238"/>
                <a:chOff x="837701" y="3295381"/>
                <a:chExt cx="10516598" cy="267238"/>
              </a:xfrm>
            </p:grpSpPr>
            <p:sp>
              <p:nvSpPr>
                <p:cNvPr id="10" name="椭圆 9"/>
                <p:cNvSpPr/>
                <p:nvPr/>
              </p:nvSpPr>
              <p:spPr>
                <a:xfrm rot="10800000">
                  <a:off x="2551641" y="3295381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rot="10800000">
                  <a:off x="1913518" y="3328786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 rot="10800000">
                  <a:off x="1342205" y="3362190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 rot="10800000">
                  <a:off x="837701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9373122" y="3295382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0078054" y="3328787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716176" y="3362191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1287490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3217647" y="3075056"/>
                <a:ext cx="5756704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Light" panose="020B0502040204020203" pitchFamily="34" charset="0"/>
                  </a:rPr>
                  <a:t>THANKS FOR LISTENING</a:t>
                </a: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16769" y="281866"/>
            <a:ext cx="41585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Division &amp; Cooperation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46333" y="1679170"/>
            <a:ext cx="7125839" cy="2426837"/>
            <a:chOff x="505976" y="1417708"/>
            <a:chExt cx="8159560" cy="1830143"/>
          </a:xfrm>
        </p:grpSpPr>
        <p:sp>
          <p:nvSpPr>
            <p:cNvPr id="7" name="矩形 6"/>
            <p:cNvSpPr/>
            <p:nvPr/>
          </p:nvSpPr>
          <p:spPr>
            <a:xfrm>
              <a:off x="505976" y="1417708"/>
              <a:ext cx="8130024" cy="37201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11072" y="1515878"/>
              <a:ext cx="461658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Name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98537" y="1528728"/>
              <a:ext cx="726686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Student ID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518282" y="1520867"/>
              <a:ext cx="433213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Work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05976" y="1940514"/>
              <a:ext cx="1639696" cy="17201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06203" y="2188460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33941" y="271974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5976" y="324785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3127854" y="230181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 smtClean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陈煜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061648" y="2292686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1701213988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115465" y="229278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稀疏点</a:t>
            </a:r>
            <a:r>
              <a:rPr lang="zh-CN" altLang="zh-CN" dirty="0" smtClean="0"/>
              <a:t>云</a:t>
            </a:r>
            <a:r>
              <a:rPr lang="zh-CN" altLang="en-US" dirty="0"/>
              <a:t>模型</a:t>
            </a:r>
            <a:r>
              <a:rPr lang="zh-CN" altLang="zh-CN" dirty="0" smtClean="0"/>
              <a:t>生成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30625" y="28947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王尧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064419" y="2885661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1701214012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118236" y="28857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语义分割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30625" y="36096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王旭普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064419" y="3600554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1701214013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118236" y="36006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前端结果展示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971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2686284" y="281866"/>
            <a:ext cx="68194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Brief Introduction to 3D Reconstruction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68524" y="1184256"/>
            <a:ext cx="54768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Input</a:t>
            </a:r>
          </a:p>
          <a:p>
            <a:pPr marL="285750" indent="-285750">
              <a:buFontTx/>
              <a:buChar char="-"/>
            </a:pPr>
            <a:endParaRPr lang="en-US" altLang="en-US" sz="1800" b="1" dirty="0" smtClean="0">
              <a:latin typeface="微软雅黑" charset="-122"/>
              <a:ea typeface="微软雅黑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en-US" dirty="0" smtClean="0">
                <a:latin typeface="微软雅黑" charset="-122"/>
                <a:ea typeface="微软雅黑" charset="-122"/>
              </a:rPr>
              <a:t>Raw pictures taken from different views</a:t>
            </a:r>
            <a:endParaRPr lang="zh-CN" altLang="en-US" dirty="0">
              <a:latin typeface="微软雅黑" charset="-122"/>
              <a:ea typeface="微软雅黑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68524" y="2452215"/>
            <a:ext cx="4651375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Output</a:t>
            </a:r>
          </a:p>
          <a:p>
            <a:endParaRPr lang="en-US" altLang="en-US" sz="1800" b="1" dirty="0" smtClean="0">
              <a:latin typeface="微软雅黑" charset="-122"/>
              <a:ea typeface="微软雅黑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en-US" dirty="0" smtClean="0">
                <a:latin typeface="微软雅黑" charset="-122"/>
                <a:ea typeface="微软雅黑" charset="-122"/>
              </a:rPr>
              <a:t>Point Clouds (Sparse &amp; Dense)</a:t>
            </a:r>
          </a:p>
          <a:p>
            <a:pPr marL="742950" lvl="1" indent="-285750">
              <a:buFontTx/>
              <a:buChar char="-"/>
            </a:pPr>
            <a:endParaRPr lang="en-US" altLang="en-US" dirty="0" smtClean="0">
              <a:latin typeface="微软雅黑" charset="-122"/>
              <a:ea typeface="微软雅黑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zh-CN" dirty="0" smtClean="0">
                <a:latin typeface="微软雅黑" charset="-122"/>
                <a:ea typeface="微软雅黑" charset="-122"/>
              </a:rPr>
              <a:t>Depth Map</a:t>
            </a:r>
          </a:p>
          <a:p>
            <a:pPr lvl="1"/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marL="742950" lvl="1" indent="-285750">
              <a:buFontTx/>
              <a:buChar char="-"/>
            </a:pPr>
            <a:r>
              <a:rPr lang="en-US" altLang="zh-CN" dirty="0" smtClean="0">
                <a:latin typeface="微软雅黑" charset="-122"/>
                <a:ea typeface="微软雅黑" charset="-122"/>
              </a:rPr>
              <a:t>Mesh</a:t>
            </a:r>
            <a:endParaRPr lang="zh-CN" altLang="en-US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692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077157" y="281866"/>
            <a:ext cx="20377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Motivation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矩形 19"/>
          <p:cNvSpPr/>
          <p:nvPr/>
        </p:nvSpPr>
        <p:spPr>
          <a:xfrm>
            <a:off x="6233747" y="1374140"/>
            <a:ext cx="57110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Improve both efficiency and accuracy of reconstruction (semantic information)</a:t>
            </a:r>
          </a:p>
          <a:p>
            <a:endParaRPr lang="x-none" altLang="en-US" sz="2400" dirty="0" smtClean="0"/>
          </a:p>
        </p:txBody>
      </p:sp>
      <p:sp>
        <p:nvSpPr>
          <p:cNvPr id="22" name="矩形 19"/>
          <p:cNvSpPr/>
          <p:nvPr/>
        </p:nvSpPr>
        <p:spPr>
          <a:xfrm>
            <a:off x="6180993" y="2801094"/>
            <a:ext cx="5905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Improve the accuracy of semantic segmentation (3D semantic points)</a:t>
            </a:r>
          </a:p>
          <a:p>
            <a:pPr marL="342900" indent="-342900">
              <a:buFontTx/>
              <a:buChar char="-"/>
            </a:pPr>
            <a:endParaRPr lang="en-US" altLang="en-US" sz="24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Tx/>
              <a:buChar char="-"/>
            </a:pPr>
            <a:r>
              <a:rPr lang="en-US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Automatic semantic segmentation</a:t>
            </a:r>
            <a:endParaRPr lang="x-none" altLang="en-US" sz="2400" dirty="0" smtClean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2" y="1196342"/>
            <a:ext cx="5580282" cy="3174412"/>
          </a:xfrm>
        </p:spPr>
      </p:pic>
    </p:spTree>
    <p:extLst>
      <p:ext uri="{BB962C8B-B14F-4D97-AF65-F5344CB8AC3E}">
        <p14:creationId xmlns:p14="http://schemas.microsoft.com/office/powerpoint/2010/main" val="3952017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926995" y="281866"/>
            <a:ext cx="43380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segmentation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2218911" y="1613590"/>
            <a:ext cx="7886700" cy="4351338"/>
          </a:xfrm>
        </p:spPr>
        <p:txBody>
          <a:bodyPr/>
          <a:lstStyle/>
          <a:p>
            <a:r>
              <a:rPr lang="en-US" altLang="zh-C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FCN: Transforming fully connected layers into convolution layers</a:t>
            </a:r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61" y="2900825"/>
            <a:ext cx="6053200" cy="31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56221" y="281866"/>
            <a:ext cx="38795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</a:t>
            </a:r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rom FCN to </a:t>
            </a:r>
            <a:r>
              <a:rPr lang="en-US" altLang="en-US" sz="2800" dirty="0" err="1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Deeplab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124411"/>
              </p:ext>
            </p:extLst>
          </p:nvPr>
        </p:nvGraphicFramePr>
        <p:xfrm>
          <a:off x="399169" y="1758560"/>
          <a:ext cx="5974737" cy="2320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579">
                  <a:extLst>
                    <a:ext uri="{9D8B030D-6E8A-4147-A177-3AD203B41FA5}">
                      <a16:colId xmlns="" xmlns:a16="http://schemas.microsoft.com/office/drawing/2014/main" val="3215937217"/>
                    </a:ext>
                  </a:extLst>
                </a:gridCol>
                <a:gridCol w="1991579">
                  <a:extLst>
                    <a:ext uri="{9D8B030D-6E8A-4147-A177-3AD203B41FA5}">
                      <a16:colId xmlns="" xmlns:a16="http://schemas.microsoft.com/office/drawing/2014/main" val="2706591284"/>
                    </a:ext>
                  </a:extLst>
                </a:gridCol>
                <a:gridCol w="19915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1631">
                <a:tc>
                  <a:txBody>
                    <a:bodyPr/>
                    <a:lstStyle/>
                    <a:p>
                      <a:r>
                        <a:rPr lang="en-US" dirty="0" smtClean="0"/>
                        <a:t>FCN</a:t>
                      </a:r>
                      <a:r>
                        <a:rPr lang="zh-CN" altLang="en-US" dirty="0" smtClean="0"/>
                        <a:t>方案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问题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deeplab</a:t>
                      </a:r>
                      <a:r>
                        <a:rPr lang="zh-CN" altLang="en-US" dirty="0" smtClean="0"/>
                        <a:t>解决方案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891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反卷积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特征图分辨率过低，空间位置信息丢失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膨胀卷积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convolution)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407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跳边结构，多尺度卷积层结果融合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小尺度物体无法识别，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膨胀金字塔池化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spatial pyramid pooling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81" y="805086"/>
            <a:ext cx="3552716" cy="3426797"/>
          </a:xfrm>
          <a:prstGeom prst="rect">
            <a:avLst/>
          </a:prstGeom>
        </p:spPr>
      </p:pic>
      <p:pic>
        <p:nvPicPr>
          <p:cNvPr id="1026" name="Picture 2" descr="https://pic4.zhimg.com/80/v2-0510889deee92f6290b5a43b6058346d_h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82" y="4626811"/>
            <a:ext cx="8455026" cy="22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9180707" y="1005963"/>
            <a:ext cx="3011293" cy="50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err="1" smtClean="0"/>
              <a:t>Atrous</a:t>
            </a:r>
            <a:r>
              <a:rPr lang="en-US" altLang="zh-CN" sz="2800" dirty="0" smtClean="0"/>
              <a:t> convolution</a:t>
            </a:r>
            <a:endParaRPr lang="zh-CN" altLang="en-US" sz="28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7382435" y="4182375"/>
            <a:ext cx="4652683" cy="500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err="1" smtClean="0"/>
              <a:t>Atrous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s</a:t>
            </a:r>
            <a:r>
              <a:rPr lang="en-US" altLang="zh-CN" sz="2800" dirty="0" err="1" smtClean="0"/>
              <a:t>pacial</a:t>
            </a:r>
            <a:r>
              <a:rPr lang="en-US" altLang="zh-CN" sz="2800" dirty="0" smtClean="0"/>
              <a:t> pyramid pooling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549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63441" y="281866"/>
            <a:ext cx="38651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Construction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17864399"/>
              </p:ext>
            </p:extLst>
          </p:nvPr>
        </p:nvGraphicFramePr>
        <p:xfrm>
          <a:off x="2032000" y="1123078"/>
          <a:ext cx="8128000" cy="17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79419" y="2841812"/>
            <a:ext cx="3178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Enrich the variety from different: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Drone height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Light(shadow)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Camera angle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Image content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67571" y="2957152"/>
            <a:ext cx="31350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labeling method is:</a:t>
            </a:r>
          </a:p>
          <a:p>
            <a:pPr marL="342900" indent="-342900">
              <a:buAutoNum type="arabicPeriod"/>
            </a:pPr>
            <a:r>
              <a:rPr lang="en-US" sz="2400" dirty="0"/>
              <a:t>B</a:t>
            </a:r>
            <a:r>
              <a:rPr lang="en-US" sz="2400" dirty="0" smtClean="0"/>
              <a:t>y photo shop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Semi-automatic 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5 min per image</a:t>
            </a:r>
          </a:p>
          <a:p>
            <a:pPr marL="342900" indent="-342900">
              <a:buAutoNum type="arabicPeriod"/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8602" y="2841812"/>
            <a:ext cx="3597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main goals are: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To combine semantic masks into single ground truth label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To deal with multi-labeled/unlabeled pixel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49436"/>
              </p:ext>
            </p:extLst>
          </p:nvPr>
        </p:nvGraphicFramePr>
        <p:xfrm>
          <a:off x="3947607" y="5265476"/>
          <a:ext cx="42967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6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99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Train_set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Validation</a:t>
                      </a:r>
                      <a:r>
                        <a:rPr lang="en-US" sz="2400" baseline="0" dirty="0" smtClean="0"/>
                        <a:t> _set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32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00257" y="281866"/>
            <a:ext cx="29915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glimpse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828" y="805086"/>
            <a:ext cx="8150472" cy="6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8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737</Words>
  <Application>Microsoft Office PowerPoint</Application>
  <PresentationFormat>宽屏</PresentationFormat>
  <Paragraphs>256</Paragraphs>
  <Slides>27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Open Sans</vt:lpstr>
      <vt:lpstr>华文细黑</vt:lpstr>
      <vt:lpstr>宋体</vt:lpstr>
      <vt:lpstr>宋体</vt:lpstr>
      <vt:lpstr>微软雅黑</vt:lpstr>
      <vt:lpstr>Arial</vt:lpstr>
      <vt:lpstr>Calibri</vt:lpstr>
      <vt:lpstr>Calibri Light</vt:lpstr>
      <vt:lpstr>Segoe UI</vt:lpstr>
      <vt:lpstr>Segoe UI Black</vt:lpstr>
      <vt:lpstr>Segoe UI Light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 煜</cp:lastModifiedBy>
  <cp:revision>211</cp:revision>
  <dcterms:created xsi:type="dcterms:W3CDTF">2018-05-21T11:15:16Z</dcterms:created>
  <dcterms:modified xsi:type="dcterms:W3CDTF">2018-05-28T01:45:25Z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